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42"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F2F8"/>
    <a:srgbClr val="C5E2EF"/>
    <a:srgbClr val="CDE1F3"/>
    <a:srgbClr val="009FE3"/>
    <a:srgbClr val="00598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30" autoAdjust="0"/>
    <p:restoredTop sz="85830" autoAdjust="0"/>
  </p:normalViewPr>
  <p:slideViewPr>
    <p:cSldViewPr snapToGrid="0" snapToObjects="1">
      <p:cViewPr>
        <p:scale>
          <a:sx n="100" d="100"/>
          <a:sy n="100" d="100"/>
        </p:scale>
        <p:origin x="32" y="-206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1" d="100"/>
          <a:sy n="51" d="100"/>
        </p:scale>
        <p:origin x="2692" y="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12/1/2021</a:t>
            </a:fld>
            <a:endParaRPr lang="en-GB" dirty="0"/>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dirty="0"/>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12/1/2021</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dirty="0"/>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dirty="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CB25320-D71D-4770-B23D-763008B8DC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C9DEFE23-6FD0-4AA6-A24A-92E7E11D16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8436" name="Slide Number Placeholder 3">
            <a:extLst>
              <a:ext uri="{FF2B5EF4-FFF2-40B4-BE49-F238E27FC236}">
                <a16:creationId xmlns:a16="http://schemas.microsoft.com/office/drawing/2014/main" id="{98BD77E0-C34F-4C33-94F5-7429F7B919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5AE3E75-7CB1-4A84-A2CE-BF15E3923F23}" type="slidenum">
              <a:rPr lang="en-GB" altLang="en-US" sz="1000" smtClean="0"/>
              <a:pPr>
                <a:spcBef>
                  <a:spcPct val="0"/>
                </a:spcBef>
              </a:pPr>
              <a:t>6</a:t>
            </a:fld>
            <a:endParaRPr lang="en-GB" altLang="en-US" sz="1000"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dirty="0"/>
              <a:t>Click icon to add picture</a:t>
            </a:r>
            <a:endParaRPr lang="en-GB" dirty="0"/>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pic>
        <p:nvPicPr>
          <p:cNvPr id="4" name="Picture 7" descr="ENA Powerpoint Page Banner.jpg">
            <a:extLst>
              <a:ext uri="{FF2B5EF4-FFF2-40B4-BE49-F238E27FC236}">
                <a16:creationId xmlns:a16="http://schemas.microsoft.com/office/drawing/2014/main" id="{FC8A4D4D-7930-4864-AA99-629BA66BDF5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7" name="Title 1"/>
          <p:cNvSpPr>
            <a:spLocks noGrp="1"/>
          </p:cNvSpPr>
          <p:nvPr>
            <p:ph type="title"/>
          </p:nvPr>
        </p:nvSpPr>
        <p:spPr>
          <a:xfrm>
            <a:off x="335360" y="188640"/>
            <a:ext cx="9505056" cy="720080"/>
          </a:xfrm>
        </p:spPr>
        <p:txBody>
          <a:bodyPr/>
          <a:lstStyle>
            <a:lvl1pPr algn="l">
              <a:defRPr lang="en-GB" sz="3200" kern="1200" dirty="0">
                <a:solidFill>
                  <a:schemeClr val="bg1"/>
                </a:solidFill>
                <a:latin typeface="Arial" charset="0"/>
                <a:ea typeface="+mn-ea"/>
                <a:cs typeface="Arial" charset="0"/>
              </a:defRPr>
            </a:lvl1pPr>
          </a:lstStyle>
          <a:p>
            <a:r>
              <a:rPr lang="en-US"/>
              <a:t>Click to edit Master title style</a:t>
            </a:r>
            <a:endParaRPr lang="en-GB" dirty="0"/>
          </a:p>
        </p:txBody>
      </p:sp>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dirty="0"/>
              <a:t>Click icon to add picture</a:t>
            </a:r>
            <a:endParaRPr lang="en-GB" dirty="0"/>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dirty="0"/>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dirty="0"/>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dirty="0">
                <a:solidFill>
                  <a:schemeClr val="bg1"/>
                </a:solidFill>
              </a:rPr>
              <a:t>Energy Networks Association</a:t>
            </a:r>
          </a:p>
          <a:p>
            <a:r>
              <a:rPr lang="en-GB" sz="1000" dirty="0">
                <a:solidFill>
                  <a:schemeClr val="bg1"/>
                </a:solidFill>
              </a:rPr>
              <a:t>4 More London Riverside</a:t>
            </a:r>
          </a:p>
          <a:p>
            <a:r>
              <a:rPr lang="en-GB" sz="1000" dirty="0">
                <a:solidFill>
                  <a:schemeClr val="bg1"/>
                </a:solidFill>
              </a:rPr>
              <a:t>London SE1 2AU</a:t>
            </a:r>
          </a:p>
          <a:p>
            <a:pPr>
              <a:spcAft>
                <a:spcPts val="600"/>
              </a:spcAft>
            </a:pPr>
            <a:r>
              <a:rPr lang="en-GB" sz="1000" dirty="0">
                <a:solidFill>
                  <a:schemeClr val="bg1"/>
                </a:solidFill>
              </a:rPr>
              <a:t>t. +44 (0)20 7706 5100 </a:t>
            </a:r>
          </a:p>
          <a:p>
            <a:r>
              <a:rPr lang="en-GB" sz="1000" dirty="0">
                <a:solidFill>
                  <a:schemeClr val="bg1"/>
                </a:solidFill>
              </a:rPr>
              <a:t>    @EnergyNetworks</a:t>
            </a:r>
          </a:p>
          <a:p>
            <a:r>
              <a:rPr lang="en-GB" sz="1000" b="1" dirty="0">
                <a:solidFill>
                  <a:schemeClr val="accent3"/>
                </a:solidFill>
              </a:rPr>
              <a:t>energynetworks.org</a:t>
            </a:r>
          </a:p>
          <a:p>
            <a:endParaRPr lang="en-GB" sz="1000" dirty="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dirty="0">
                <a:solidFill>
                  <a:schemeClr val="bg1"/>
                </a:solidFill>
              </a:rPr>
              <a:t>Energy Networks Association Limited is a company registered in England &amp; Wales No. 04832301</a:t>
            </a:r>
          </a:p>
          <a:p>
            <a:r>
              <a:rPr lang="en-GB" sz="730" b="0" dirty="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dirty="0"/>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GB" dirty="0"/>
              <a:t>ENA TS 97-1 Issue 3 2021</a:t>
            </a:r>
          </a:p>
          <a:p>
            <a:r>
              <a:rPr lang="en-GB"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dirty="0"/>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01 December 2021</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p:nvPr>
        </p:nvSpPr>
        <p:spPr>
          <a:xfrm>
            <a:off x="309564" y="188914"/>
            <a:ext cx="7129463" cy="719137"/>
          </a:xfrm>
        </p:spPr>
        <p:txBody>
          <a:bodyPr/>
          <a:lstStyle/>
          <a:p>
            <a:pPr eaLnBrk="1" hangingPunct="1">
              <a:defRPr/>
            </a:pPr>
            <a:r>
              <a:rPr sz="2400" dirty="0"/>
              <a:t>ENA TS </a:t>
            </a:r>
            <a:r>
              <a:rPr lang="en-GB" sz="2400" dirty="0"/>
              <a:t>97-1</a:t>
            </a:r>
            <a:r>
              <a:rPr sz="2400" dirty="0"/>
              <a:t> Issue 3 2021</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1919289" y="1492028"/>
            <a:ext cx="8137525" cy="282129"/>
          </a:xfrm>
          <a:ln/>
        </p:spPr>
        <p:txBody>
          <a:bodyPr>
            <a:spAutoFit/>
          </a:bodyPr>
          <a:lstStyle/>
          <a:p>
            <a:pPr algn="ctr">
              <a:spcBef>
                <a:spcPct val="50000"/>
              </a:spcBef>
              <a:buFont typeface="Arial" panose="020B0604020202020204" pitchFamily="34" charset="0"/>
              <a:buNone/>
            </a:pPr>
            <a:r>
              <a:rPr lang="en-GB" altLang="en-US" sz="2400" b="1" u="sng" dirty="0">
                <a:solidFill>
                  <a:srgbClr val="1F538D"/>
                </a:solidFill>
                <a:cs typeface="Arial" panose="020B0604020202020204" pitchFamily="34" charset="0"/>
              </a:rPr>
              <a:t>Special backfill material for cable installations</a:t>
            </a:r>
            <a:endParaRPr lang="en-US" altLang="en-US" sz="2400" b="1" u="sng" dirty="0">
              <a:solidFill>
                <a:srgbClr val="1F538D"/>
              </a:solidFill>
              <a:cs typeface="Arial" panose="020B0604020202020204" pitchFamily="34" charset="0"/>
            </a:endParaRP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309564" y="2287920"/>
            <a:ext cx="11438731" cy="92333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solidFill>
                  <a:schemeClr val="bg1"/>
                </a:solidFill>
                <a:cs typeface="Times New Roman" panose="02020603050405020304" pitchFamily="18" charset="0"/>
              </a:rPr>
              <a:t>To ensure that any backfill materials placed in a cable trench have thermal resistivities in the dried-out state that do not exceed the limiting values assigned by the Contractor or specified by the Network Owner in the design of the cable installation</a:t>
            </a: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309563" y="3417548"/>
            <a:ext cx="6191597" cy="2092881"/>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p>
          <a:p>
            <a:pPr marL="0" lvl="1" indent="0">
              <a:spcBef>
                <a:spcPct val="0"/>
              </a:spcBef>
              <a:spcAft>
                <a:spcPts val="600"/>
              </a:spcAft>
              <a:buFont typeface="Arial" panose="020B0604020202020204" pitchFamily="34" charset="0"/>
              <a:buNone/>
              <a:defRPr/>
            </a:pPr>
            <a:r>
              <a:rPr lang="en-GB" altLang="en-US" sz="1400" dirty="0">
                <a:solidFill>
                  <a:srgbClr val="1F538D"/>
                </a:solidFill>
              </a:rPr>
              <a:t>To set out the general requirements for special backfill materials, both currently acceptable types of stabilised backfill materials and the option for alternative cable surround materials, which allow the designated ratings for the cable to be applied.</a:t>
            </a:r>
          </a:p>
          <a:p>
            <a:pPr marL="0" lvl="1" indent="0">
              <a:spcBef>
                <a:spcPct val="0"/>
              </a:spcBef>
              <a:spcAft>
                <a:spcPts val="600"/>
              </a:spcAft>
              <a:buFont typeface="Arial" panose="020B0604020202020204" pitchFamily="34" charset="0"/>
              <a:buNone/>
              <a:defRPr/>
            </a:pPr>
            <a:r>
              <a:rPr lang="en-GB" altLang="en-US" sz="1400" dirty="0">
                <a:solidFill>
                  <a:srgbClr val="1F538D"/>
                </a:solidFill>
              </a:rPr>
              <a:t>The Specification applies to backfill materials that are intended for open trench applications, where the cable is either directly buried in the backfill or installed in ducts laid in the backfill, and, as such, the backfills are required to be load bearing, resist settlement, erosion, impact and frost heave. </a:t>
            </a: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6885348" y="3429000"/>
            <a:ext cx="4722320" cy="2085123"/>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1</a:t>
            </a:r>
            <a:r>
              <a:rPr lang="en-GB" altLang="en-US" sz="1400" baseline="30000" dirty="0">
                <a:solidFill>
                  <a:srgbClr val="1F538D"/>
                </a:solidFill>
              </a:rPr>
              <a:t>st</a:t>
            </a:r>
            <a:r>
              <a:rPr lang="en-GB" altLang="en-US" sz="1400" dirty="0">
                <a:solidFill>
                  <a:srgbClr val="1F538D"/>
                </a:solidFill>
              </a:rPr>
              <a:t> issued: 1997</a:t>
            </a:r>
          </a:p>
          <a:p>
            <a:pPr marL="285750" lvl="1" indent="-285750">
              <a:spcBef>
                <a:spcPts val="200"/>
              </a:spcBef>
              <a:buFont typeface="Arial" panose="020B0604020202020204" pitchFamily="34" charset="0"/>
              <a:buChar char="•"/>
              <a:defRPr/>
            </a:pPr>
            <a:r>
              <a:rPr lang="en-GB" altLang="en-US" sz="1400" dirty="0">
                <a:solidFill>
                  <a:srgbClr val="1F538D"/>
                </a:solidFill>
              </a:rPr>
              <a:t>2016: Major revision to reflect changes made to the standards referenced and to allow the option for novel cable backfill materials to be utilised by specifying the performance characteristics required for such backfill materials</a:t>
            </a:r>
          </a:p>
          <a:p>
            <a:pPr marL="285750" lvl="1" indent="-285750">
              <a:lnSpc>
                <a:spcPct val="150000"/>
              </a:lnSpc>
              <a:spcBef>
                <a:spcPct val="0"/>
              </a:spcBef>
              <a:buFont typeface="Arial" panose="020B0604020202020204" pitchFamily="34" charset="0"/>
              <a:buChar char="•"/>
              <a:defRPr/>
            </a:pPr>
            <a:r>
              <a:rPr lang="en-GB" altLang="en-US" sz="1400" dirty="0">
                <a:solidFill>
                  <a:srgbClr val="1F538D"/>
                </a:solidFill>
              </a:rPr>
              <a:t>2021: Minor revision as detailed overleaf</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309564" y="1924230"/>
            <a:ext cx="1089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PURPOSE</a:t>
            </a:r>
            <a:endParaRPr lang="en-GB" altLang="en-US" sz="1800" b="1" dirty="0">
              <a:solidFill>
                <a:srgbClr val="1F538D"/>
              </a:solidFill>
              <a:cs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p:nvPr>
        </p:nvSpPr>
        <p:spPr>
          <a:xfrm>
            <a:off x="367505" y="188914"/>
            <a:ext cx="7129463" cy="719137"/>
          </a:xfrm>
        </p:spPr>
        <p:txBody>
          <a:bodyPr/>
          <a:lstStyle/>
          <a:p>
            <a:pPr eaLnBrk="1" hangingPunct="1">
              <a:defRPr/>
            </a:pPr>
            <a:r>
              <a:rPr lang="en-US" sz="2400" dirty="0"/>
              <a:t>ENA TS 12-2 Issue 3 2021</a:t>
            </a:r>
            <a:br>
              <a:rPr lang="en-US" sz="2400" dirty="0"/>
            </a:br>
            <a:r>
              <a:rPr lang="en-US" sz="2400" dirty="0"/>
              <a:t>Revision Summary</a:t>
            </a:r>
            <a:endParaRPr sz="2400" dirty="0"/>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367505" y="1328737"/>
            <a:ext cx="7709696" cy="3339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of Amendments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Portland cement specification for use in Cement Bound Sand backfill amended by removing requirement to use of 32.5 N strength class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Additional requirements for alternative backfill materials:</a:t>
            </a:r>
          </a:p>
          <a:p>
            <a:pPr marL="895350" lvl="3">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Backfill materials that would impede the subsequent removal of the backfill are not acceptable, unless approved by the Engineer</a:t>
            </a:r>
          </a:p>
          <a:p>
            <a:pPr marL="895350" lvl="3">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Foam concrete not to be used as a void filler or in reinstatement of a cable trench, unless approved by the Engineer</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When type testing alternative backfill material, measurement of thermal resistivity amended by removing restriction to use only BS EN ISO 8990</a:t>
            </a: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212668" y="2767280"/>
            <a:ext cx="3479799" cy="111600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Font typeface="Arial" panose="020B0604020202020204" pitchFamily="34" charset="0"/>
              <a:buNone/>
              <a:defRPr/>
            </a:pPr>
            <a:r>
              <a:rPr lang="en-GB" altLang="en-US" b="1" dirty="0">
                <a:solidFill>
                  <a:schemeClr val="bg1"/>
                </a:solidFill>
                <a:cs typeface="Times New Roman" panose="02020603050405020304" pitchFamily="18" charset="0"/>
              </a:rPr>
              <a:t>Amendment to specifications for:</a:t>
            </a:r>
          </a:p>
          <a:p>
            <a:pPr marL="0" indent="0">
              <a:spcBef>
                <a:spcPct val="50000"/>
              </a:spcBef>
              <a:buFont typeface="Arial" panose="020B0604020202020204" pitchFamily="34" charset="0"/>
              <a:buNone/>
              <a:defRPr/>
            </a:pPr>
            <a:r>
              <a:rPr lang="en-GB" altLang="en-US" b="1" dirty="0">
                <a:solidFill>
                  <a:schemeClr val="bg1"/>
                </a:solidFill>
                <a:cs typeface="Times New Roman" panose="02020603050405020304" pitchFamily="18" charset="0"/>
              </a:rPr>
              <a:t>- Cement Bound Sand backfill</a:t>
            </a:r>
          </a:p>
          <a:p>
            <a:pPr marL="0" indent="0">
              <a:spcBef>
                <a:spcPct val="50000"/>
              </a:spcBef>
              <a:buFont typeface="Arial" panose="020B0604020202020204" pitchFamily="34" charset="0"/>
              <a:buNone/>
              <a:defRPr/>
            </a:pPr>
            <a:r>
              <a:rPr lang="en-GB" altLang="en-US" b="1" dirty="0">
                <a:solidFill>
                  <a:schemeClr val="bg1"/>
                </a:solidFill>
                <a:cs typeface="Times New Roman" panose="02020603050405020304" pitchFamily="18" charset="0"/>
              </a:rPr>
              <a:t>- Alternative backfill materials</a:t>
            </a: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169011" y="1791762"/>
            <a:ext cx="3479798" cy="369887"/>
          </a:xfrm>
          <a:prstGeom prst="rect">
            <a:avLst/>
          </a:prstGeom>
          <a:solidFill>
            <a:srgbClr val="92D050"/>
          </a:solidFill>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cs typeface="Times New Roman" panose="02020603050405020304" pitchFamily="18" charset="0"/>
              </a:rPr>
              <a:t>Minor</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169012" y="2397392"/>
            <a:ext cx="157195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212668" y="1418701"/>
            <a:ext cx="2540144"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p:nvPr>
        </p:nvSpPr>
        <p:spPr>
          <a:xfrm>
            <a:off x="334962" y="188914"/>
            <a:ext cx="7129463" cy="719137"/>
          </a:xfrm>
        </p:spPr>
        <p:txBody>
          <a:bodyPr/>
          <a:lstStyle/>
          <a:p>
            <a:pPr eaLnBrk="1" hangingPunct="1">
              <a:defRPr/>
            </a:pPr>
            <a:r>
              <a:rPr lang="en-US" sz="2400" dirty="0"/>
              <a:t>ENA TS 97-1 Issue 3 2021</a:t>
            </a:r>
            <a:br>
              <a:rPr lang="en-US" sz="2400" dirty="0"/>
            </a:br>
            <a:r>
              <a:rPr lang="en-US" sz="2400" dirty="0"/>
              <a:t>Revision Summary</a:t>
            </a:r>
            <a:endParaRPr sz="2400" dirty="0"/>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Who is affected and why?</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Staff and cable contractors, who are tasked with the procurement and/or installation of special backfill materials for cable installations</a:t>
            </a:r>
          </a:p>
          <a:p>
            <a:pPr lvl="1">
              <a:spcBef>
                <a:spcPts val="600"/>
              </a:spcBef>
              <a:buFont typeface="Symbol" panose="05050102010706020507" pitchFamily="18" charset="2"/>
              <a:buChar char=""/>
            </a:pPr>
            <a:r>
              <a:rPr lang="en-GB" altLang="en-US" sz="1800" dirty="0">
                <a:solidFill>
                  <a:srgbClr val="1F538D"/>
                </a:solidFill>
                <a:cs typeface="Times New Roman" panose="02020603050405020304" pitchFamily="18" charset="0"/>
              </a:rPr>
              <a:t>Relevant staff should be advised of the amendments to the specifications for Cement Bound Sand and Alternative backfill materials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p:nvPr>
        </p:nvSpPr>
        <p:spPr>
          <a:xfrm>
            <a:off x="348798" y="188914"/>
            <a:ext cx="7129463" cy="719137"/>
          </a:xfrm>
        </p:spPr>
        <p:txBody>
          <a:bodyPr/>
          <a:lstStyle/>
          <a:p>
            <a:pPr>
              <a:defRPr/>
            </a:pPr>
            <a:r>
              <a:rPr lang="en-US" sz="2400" dirty="0"/>
              <a:t>ENA TS 97-1 Issue 3 2021</a:t>
            </a:r>
            <a:br>
              <a:rPr lang="en-US" sz="2400" dirty="0"/>
            </a:br>
            <a:r>
              <a:rPr lang="en-US" sz="2400" dirty="0"/>
              <a:t>Revision Summary</a:t>
            </a:r>
            <a:endParaRPr dirty="0"/>
          </a:p>
        </p:txBody>
      </p:sp>
      <p:graphicFrame>
        <p:nvGraphicFramePr>
          <p:cNvPr id="7" name="Table 6">
            <a:extLst>
              <a:ext uri="{FF2B5EF4-FFF2-40B4-BE49-F238E27FC236}">
                <a16:creationId xmlns:a16="http://schemas.microsoft.com/office/drawing/2014/main" id="{B44FDAC7-8001-416F-9A8C-CE80A6C2B8AE}"/>
              </a:ext>
            </a:extLst>
          </p:cNvPr>
          <p:cNvGraphicFramePr>
            <a:graphicFrameLocks noGrp="1"/>
          </p:cNvGraphicFramePr>
          <p:nvPr>
            <p:extLst>
              <p:ext uri="{D42A27DB-BD31-4B8C-83A1-F6EECF244321}">
                <p14:modId xmlns:p14="http://schemas.microsoft.com/office/powerpoint/2010/main" val="88113634"/>
              </p:ext>
            </p:extLst>
          </p:nvPr>
        </p:nvGraphicFramePr>
        <p:xfrm>
          <a:off x="3138489" y="1916114"/>
          <a:ext cx="6517140" cy="3807856"/>
        </p:xfrm>
        <a:graphic>
          <a:graphicData uri="http://schemas.openxmlformats.org/drawingml/2006/table">
            <a:tbl>
              <a:tblPr firstRow="1" firstCol="1" bandRow="1">
                <a:tableStyleId>{00A15C55-8517-42AA-B614-E9B94910E393}</a:tableStyleId>
              </a:tblPr>
              <a:tblGrid>
                <a:gridCol w="1729038">
                  <a:extLst>
                    <a:ext uri="{9D8B030D-6E8A-4147-A177-3AD203B41FA5}">
                      <a16:colId xmlns:a16="http://schemas.microsoft.com/office/drawing/2014/main" val="20000"/>
                    </a:ext>
                  </a:extLst>
                </a:gridCol>
                <a:gridCol w="1136307">
                  <a:extLst>
                    <a:ext uri="{9D8B030D-6E8A-4147-A177-3AD203B41FA5}">
                      <a16:colId xmlns:a16="http://schemas.microsoft.com/office/drawing/2014/main" val="20001"/>
                    </a:ext>
                  </a:extLst>
                </a:gridCol>
                <a:gridCol w="3651795">
                  <a:extLst>
                    <a:ext uri="{9D8B030D-6E8A-4147-A177-3AD203B41FA5}">
                      <a16:colId xmlns:a16="http://schemas.microsoft.com/office/drawing/2014/main" val="20002"/>
                    </a:ext>
                  </a:extLst>
                </a:gridCol>
              </a:tblGrid>
              <a:tr h="205558">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extLst>
                  <a:ext uri="{0D108BD9-81ED-4DB2-BD59-A6C34878D82A}">
                    <a16:rowId xmlns:a16="http://schemas.microsoft.com/office/drawing/2014/main" val="10000"/>
                  </a:ext>
                </a:extLst>
              </a:tr>
              <a:tr h="586259">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CDE1F3"/>
                    </a:solidFill>
                  </a:tcPr>
                </a:tc>
                <a:tc>
                  <a:txBody>
                    <a:bodyPr/>
                    <a:lstStyle/>
                    <a:p>
                      <a:pPr marL="0" marR="0">
                        <a:spcBef>
                          <a:spcPts val="0"/>
                        </a:spcBef>
                        <a:spcAft>
                          <a:spcPts val="0"/>
                        </a:spcAft>
                      </a:pPr>
                      <a:r>
                        <a:rPr lang="en-GB" sz="1100" dirty="0">
                          <a:solidFill>
                            <a:srgbClr val="000000"/>
                          </a:solidFill>
                          <a:effectLst/>
                          <a:latin typeface="+mn-lt"/>
                          <a:ea typeface="Calibri" panose="020F0502020204030204" pitchFamily="34" charset="0"/>
                        </a:rPr>
                        <a:t>No impact</a:t>
                      </a:r>
                    </a:p>
                  </a:txBody>
                  <a:tcPr marL="60436" marR="60436" marT="0" marB="0">
                    <a:solidFill>
                      <a:srgbClr val="CDE1F3"/>
                    </a:solidFill>
                  </a:tcPr>
                </a:tc>
                <a:extLst>
                  <a:ext uri="{0D108BD9-81ED-4DB2-BD59-A6C34878D82A}">
                    <a16:rowId xmlns:a16="http://schemas.microsoft.com/office/drawing/2014/main" val="10001"/>
                  </a:ext>
                </a:extLst>
              </a:tr>
              <a:tr h="586259">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E4F2F8"/>
                    </a:solidFill>
                  </a:tcPr>
                </a:tc>
                <a:tc>
                  <a:txBody>
                    <a:bodyPr/>
                    <a:lstStyle/>
                    <a:p>
                      <a:pPr marL="0" marR="0">
                        <a:spcBef>
                          <a:spcPts val="0"/>
                        </a:spcBef>
                        <a:spcAft>
                          <a:spcPts val="0"/>
                        </a:spcAft>
                      </a:pPr>
                      <a:r>
                        <a:rPr lang="en-GB" sz="1100" dirty="0">
                          <a:solidFill>
                            <a:srgbClr val="000000"/>
                          </a:solidFill>
                          <a:effectLst/>
                          <a:latin typeface="+mn-lt"/>
                          <a:ea typeface="Calibri" panose="020F0502020204030204" pitchFamily="34" charset="0"/>
                        </a:rPr>
                        <a:t>No impact</a:t>
                      </a:r>
                    </a:p>
                  </a:txBody>
                  <a:tcPr marL="60436" marR="60436" marT="0" marB="0">
                    <a:solidFill>
                      <a:srgbClr val="E4F2F8"/>
                    </a:solidFill>
                  </a:tcPr>
                </a:tc>
                <a:extLst>
                  <a:ext uri="{0D108BD9-81ED-4DB2-BD59-A6C34878D82A}">
                    <a16:rowId xmlns:a16="http://schemas.microsoft.com/office/drawing/2014/main" val="10002"/>
                  </a:ext>
                </a:extLst>
              </a:tr>
              <a:tr h="565197">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C5E2E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Calibri" panose="020F0502020204030204" pitchFamily="34" charset="0"/>
                        </a:rPr>
                        <a:t>No changes to requirements</a:t>
                      </a:r>
                    </a:p>
                  </a:txBody>
                  <a:tcPr marL="60436" marR="60436" marT="0" marB="0"/>
                </a:tc>
                <a:extLst>
                  <a:ext uri="{0D108BD9-81ED-4DB2-BD59-A6C34878D82A}">
                    <a16:rowId xmlns:a16="http://schemas.microsoft.com/office/drawing/2014/main" val="10003"/>
                  </a:ext>
                </a:extLst>
              </a:tr>
              <a:tr h="692065">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0000"/>
                          </a:solidFill>
                          <a:effectLst/>
                        </a:rPr>
                        <a:t>Minor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i="0" dirty="0">
                          <a:solidFill>
                            <a:srgbClr val="000000"/>
                          </a:solidFill>
                          <a:effectLst/>
                          <a:latin typeface="+mn-lt"/>
                          <a:ea typeface="Calibri" panose="020F0502020204030204" pitchFamily="34" charset="0"/>
                        </a:rPr>
                        <a:t>Amendment to specification for alternative backfills avoid possible difficulties with their subsequent removal, due to use of overly strong materials and detrimental thermal performance of cable from use of foam concrete</a:t>
                      </a:r>
                    </a:p>
                  </a:txBody>
                  <a:tcPr marL="60436" marR="60436" marT="0" marB="0"/>
                </a:tc>
                <a:extLst>
                  <a:ext uri="{0D108BD9-81ED-4DB2-BD59-A6C34878D82A}">
                    <a16:rowId xmlns:a16="http://schemas.microsoft.com/office/drawing/2014/main" val="10004"/>
                  </a:ext>
                </a:extLst>
              </a:tr>
              <a:tr h="586259">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CDE1F3"/>
                    </a:solidFill>
                  </a:tcPr>
                </a:tc>
                <a:tc>
                  <a:txBody>
                    <a:bodyPr/>
                    <a:lstStyle/>
                    <a:p>
                      <a:pPr marL="0" marR="0">
                        <a:spcBef>
                          <a:spcPts val="0"/>
                        </a:spcBef>
                        <a:spcAft>
                          <a:spcPts val="0"/>
                        </a:spcAft>
                      </a:pPr>
                      <a:r>
                        <a:rPr lang="en-GB" sz="1100" dirty="0">
                          <a:solidFill>
                            <a:srgbClr val="000000"/>
                          </a:solidFill>
                          <a:effectLst/>
                          <a:latin typeface="+mn-lt"/>
                          <a:ea typeface="Calibri" panose="020F0502020204030204" pitchFamily="34" charset="0"/>
                        </a:rPr>
                        <a:t>No impact</a:t>
                      </a:r>
                    </a:p>
                  </a:txBody>
                  <a:tcPr marL="60436" marR="60436" marT="0" marB="0">
                    <a:solidFill>
                      <a:srgbClr val="CDE1F3"/>
                    </a:solidFill>
                  </a:tcPr>
                </a:tc>
                <a:extLst>
                  <a:ext uri="{0D108BD9-81ED-4DB2-BD59-A6C34878D82A}">
                    <a16:rowId xmlns:a16="http://schemas.microsoft.com/office/drawing/2014/main" val="10005"/>
                  </a:ext>
                </a:extLst>
              </a:tr>
              <a:tr h="586259">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solidFill>
                            <a:srgbClr val="000000"/>
                          </a:solidFill>
                          <a:effectLst/>
                        </a:rPr>
                        <a:t>Nil</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100" dirty="0">
                          <a:solidFill>
                            <a:srgbClr val="000000"/>
                          </a:solidFill>
                          <a:effectLst/>
                          <a:latin typeface="+mn-lt"/>
                          <a:ea typeface="Calibri" panose="020F0502020204030204" pitchFamily="34" charset="0"/>
                        </a:rPr>
                        <a:t>No impact</a:t>
                      </a:r>
                    </a:p>
                  </a:txBody>
                  <a:tcPr marL="60436" marR="60436" marT="0" marB="0"/>
                </a:tc>
                <a:extLst>
                  <a:ext uri="{0D108BD9-81ED-4DB2-BD59-A6C34878D82A}">
                    <a16:rowId xmlns:a16="http://schemas.microsoft.com/office/drawing/2014/main" val="10006"/>
                  </a:ext>
                </a:extLst>
              </a:tr>
            </a:tbl>
          </a:graphicData>
        </a:graphic>
      </p:graphicFrame>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6">
            <a:extLst>
              <a:ext uri="{FF2B5EF4-FFF2-40B4-BE49-F238E27FC236}">
                <a16:creationId xmlns:a16="http://schemas.microsoft.com/office/drawing/2014/main" id="{3A81895E-C190-402E-B89C-DD518F1C1E6D}"/>
              </a:ext>
            </a:extLst>
          </p:cNvPr>
          <p:cNvSpPr txBox="1">
            <a:spLocks noChangeArrowheads="1"/>
          </p:cNvSpPr>
          <p:nvPr/>
        </p:nvSpPr>
        <p:spPr bwMode="auto">
          <a:xfrm>
            <a:off x="305256" y="1268414"/>
            <a:ext cx="10038896"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and Actions</a:t>
            </a:r>
          </a:p>
          <a:p>
            <a:pPr lvl="1">
              <a:lnSpc>
                <a:spcPct val="150000"/>
              </a:lnSpc>
              <a:spcBef>
                <a:spcPct val="0"/>
              </a:spcBef>
              <a:buFont typeface="Symbol" panose="05050102010706020507" pitchFamily="18" charset="2"/>
              <a:buChar char=""/>
            </a:pPr>
            <a:r>
              <a:rPr lang="en-GB" altLang="en-US" sz="1800" dirty="0">
                <a:solidFill>
                  <a:srgbClr val="1F538D"/>
                </a:solidFill>
              </a:rPr>
              <a:t>ENA TS 97-1 Issue  2021 is a minor revision of Issue 2</a:t>
            </a:r>
          </a:p>
          <a:p>
            <a:pPr lvl="1">
              <a:spcBef>
                <a:spcPct val="0"/>
              </a:spcBef>
              <a:buFont typeface="Symbol" panose="05050102010706020507" pitchFamily="18" charset="2"/>
              <a:buChar char=""/>
            </a:pPr>
            <a:r>
              <a:rPr lang="en-GB" altLang="en-US" sz="1800" dirty="0">
                <a:solidFill>
                  <a:srgbClr val="1F538D"/>
                </a:solidFill>
              </a:rPr>
              <a:t>Minor amendments to specification for Cement Bound sand backfills and Alternative backfill materials</a:t>
            </a:r>
          </a:p>
          <a:p>
            <a:pPr lvl="1">
              <a:spcBef>
                <a:spcPts val="600"/>
              </a:spcBef>
              <a:buFont typeface="Symbol" panose="05050102010706020507" pitchFamily="18" charset="2"/>
              <a:buChar char=""/>
            </a:pPr>
            <a:r>
              <a:rPr lang="en-GB" altLang="en-US" sz="1800" dirty="0">
                <a:solidFill>
                  <a:srgbClr val="1F538D"/>
                </a:solidFill>
              </a:rPr>
              <a:t>Relevant staff should be made aware of the amendments</a:t>
            </a:r>
          </a:p>
        </p:txBody>
      </p:sp>
      <p:sp>
        <p:nvSpPr>
          <p:cNvPr id="6" name="Title 2">
            <a:extLst>
              <a:ext uri="{FF2B5EF4-FFF2-40B4-BE49-F238E27FC236}">
                <a16:creationId xmlns:a16="http://schemas.microsoft.com/office/drawing/2014/main" id="{EDFE5129-6F34-4A36-B819-5D76E5C4501E}"/>
              </a:ext>
            </a:extLst>
          </p:cNvPr>
          <p:cNvSpPr>
            <a:spLocks noGrp="1"/>
          </p:cNvSpPr>
          <p:nvPr>
            <p:ph type="title"/>
          </p:nvPr>
        </p:nvSpPr>
        <p:spPr>
          <a:xfrm>
            <a:off x="305255" y="188914"/>
            <a:ext cx="7129463" cy="719137"/>
          </a:xfrm>
        </p:spPr>
        <p:txBody>
          <a:bodyPr/>
          <a:lstStyle/>
          <a:p>
            <a:pPr eaLnBrk="1" hangingPunct="1">
              <a:defRPr/>
            </a:pPr>
            <a:r>
              <a:rPr lang="en-US" sz="2400" dirty="0"/>
              <a:t>ENA TS 97-1 Issue 3 2021</a:t>
            </a:r>
            <a:br>
              <a:rPr lang="en-US" sz="2400" dirty="0"/>
            </a:br>
            <a:r>
              <a:rPr lang="en-US" sz="2400" dirty="0"/>
              <a:t>Revision Summary</a:t>
            </a:r>
            <a:endParaRPr sz="2400" dirty="0"/>
          </a:p>
        </p:txBody>
      </p:sp>
      <p:sp>
        <p:nvSpPr>
          <p:cNvPr id="8" name="Rectangle 7">
            <a:extLst>
              <a:ext uri="{FF2B5EF4-FFF2-40B4-BE49-F238E27FC236}">
                <a16:creationId xmlns:a16="http://schemas.microsoft.com/office/drawing/2014/main" id="{24B462C5-A605-426F-9F2C-1C198511F91A}"/>
              </a:ext>
            </a:extLst>
          </p:cNvPr>
          <p:cNvSpPr/>
          <p:nvPr/>
        </p:nvSpPr>
        <p:spPr>
          <a:xfrm>
            <a:off x="2351584" y="5450771"/>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dirty="0"/>
              <a:t>© ENA 2021</a:t>
            </a:r>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0" ma:contentTypeDescription="Create a new document." ma:contentTypeScope="" ma:versionID="c2ef872fcd29c345b71ce4124963e626">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D3A548-A1E0-44F6-86C2-A5326A328A06}">
  <ds:schemaRefs>
    <ds:schemaRef ds:uri="http://schemas.microsoft.com/sharepoint/v3/contenttype/forms"/>
  </ds:schemaRefs>
</ds:datastoreItem>
</file>

<file path=customXml/itemProps2.xml><?xml version="1.0" encoding="utf-8"?>
<ds:datastoreItem xmlns:ds="http://schemas.openxmlformats.org/officeDocument/2006/customXml" ds:itemID="{561D2EFC-FBD4-40BC-B092-96164D082C9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0547903-9C0E-41D2-835C-88E82A050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189</TotalTime>
  <Words>550</Words>
  <Application>Microsoft Office PowerPoint</Application>
  <PresentationFormat>Widescreen</PresentationFormat>
  <Paragraphs>67</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Symbol</vt:lpstr>
      <vt:lpstr>System Font Regular</vt:lpstr>
      <vt:lpstr>Office Theme</vt:lpstr>
      <vt:lpstr>Energy Networks Association</vt:lpstr>
      <vt:lpstr>ENA TS 97-1 Issue 3 2021 Revision Summary</vt:lpstr>
      <vt:lpstr>ENA TS 12-2 Issue 3 2021 Revision Summary</vt:lpstr>
      <vt:lpstr>ENA TS 97-1 Issue 3 2021 Revision Summary</vt:lpstr>
      <vt:lpstr>ENA TS 97-1 Issue 3 2021 Revision Summary</vt:lpstr>
      <vt:lpstr>ENA TS 97-1 Issue 3 2021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John Brailsford</cp:lastModifiedBy>
  <cp:revision>8</cp:revision>
  <dcterms:created xsi:type="dcterms:W3CDTF">2021-02-25T16:00:29Z</dcterms:created>
  <dcterms:modified xsi:type="dcterms:W3CDTF">2021-12-01T15:54:59Z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